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18/04/2012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18/04/2012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18/04/2012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18/04/2012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18/04/2012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18/04/2012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18/04/2012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18/04/2012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18/04/2012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18/04/2012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18/04/2012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70467-AD3E-4FF2-82FC-CFC5F3737285}" type="datetimeFigureOut">
              <a:rPr lang="es-ES" smtClean="0"/>
              <a:pPr/>
              <a:t>18/04/2012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Endecha a Guillén Peraza</a:t>
            </a:r>
            <a:endParaRPr lang="es-E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s-ES" sz="1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		</a:t>
            </a:r>
            <a:r>
              <a:rPr lang="es-E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¡Llorad las damas, sí Dios os </a:t>
            </a:r>
            <a:r>
              <a:rPr lang="es-ES" sz="18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vala</a:t>
            </a:r>
            <a:r>
              <a:rPr lang="es-E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!</a:t>
            </a:r>
          </a:p>
          <a:p>
            <a:pPr>
              <a:buNone/>
            </a:pPr>
            <a:r>
              <a:rPr lang="es-E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		</a:t>
            </a:r>
            <a:r>
              <a:rPr lang="es-ES" sz="18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Gillén</a:t>
            </a:r>
            <a:r>
              <a:rPr lang="es-E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Peraza quedó en La Palma.</a:t>
            </a:r>
          </a:p>
          <a:p>
            <a:pPr>
              <a:buNone/>
            </a:pPr>
            <a:r>
              <a:rPr lang="es-E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		La flor marchita de la su cara.</a:t>
            </a:r>
          </a:p>
          <a:p>
            <a:pPr>
              <a:buNone/>
            </a:pPr>
            <a:endParaRPr lang="es-ES" sz="1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		No eres palma, eres retama,</a:t>
            </a:r>
          </a:p>
          <a:p>
            <a:pPr>
              <a:buNone/>
            </a:pPr>
            <a:r>
              <a:rPr lang="es-E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		eres ciprés de triste rama,</a:t>
            </a:r>
          </a:p>
          <a:p>
            <a:pPr>
              <a:buNone/>
            </a:pPr>
            <a:r>
              <a:rPr lang="es-E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		eres desdicha, desdicha mala.</a:t>
            </a:r>
          </a:p>
          <a:p>
            <a:pPr>
              <a:buNone/>
            </a:pPr>
            <a:endParaRPr lang="es-ES" sz="1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		Tus campos rompan tristes volcanes,</a:t>
            </a:r>
          </a:p>
          <a:p>
            <a:pPr>
              <a:buNone/>
            </a:pPr>
            <a:r>
              <a:rPr lang="es-E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		no vean placeres, sino pesares;</a:t>
            </a:r>
          </a:p>
          <a:p>
            <a:pPr>
              <a:buNone/>
            </a:pPr>
            <a:r>
              <a:rPr lang="es-E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		cubran tus flores los arenales.</a:t>
            </a:r>
          </a:p>
          <a:p>
            <a:pPr>
              <a:buNone/>
            </a:pPr>
            <a:endParaRPr lang="es-ES" sz="1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		Guillén Peraza, Guillén Peraza,</a:t>
            </a:r>
            <a:br>
              <a:rPr lang="es-E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s-E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	¿</a:t>
            </a:r>
            <a:r>
              <a:rPr lang="es-ES" sz="18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dó</a:t>
            </a:r>
            <a:r>
              <a:rPr lang="es-E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está tu escudo, </a:t>
            </a:r>
            <a:r>
              <a:rPr lang="es-ES" sz="18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dó</a:t>
            </a:r>
            <a:r>
              <a:rPr lang="es-E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está tu lanza?</a:t>
            </a:r>
          </a:p>
          <a:p>
            <a:pPr>
              <a:buNone/>
            </a:pPr>
            <a:r>
              <a:rPr lang="es-E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		Todo lo acaba la mala andanza.</a:t>
            </a:r>
          </a:p>
          <a:p>
            <a:pPr>
              <a:buNone/>
            </a:pPr>
            <a:endParaRPr lang="es-ES" sz="1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Papel de la enseñanza de la literatura</a:t>
            </a:r>
            <a:b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Siglos XVIII y XIX</a:t>
            </a:r>
            <a:endParaRPr lang="es-E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Siglo XVIII:</a:t>
            </a:r>
          </a:p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</a:t>
            </a: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· A él se remontan los orígenes del concepto tal y como lo entendemos hoy: la “literatura” como archivo de las “bellas letras”.</a:t>
            </a:r>
          </a:p>
          <a:p>
            <a:pPr>
              <a:buNone/>
            </a:pP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· Estas “bellas letras” van unidas al cultivo de dos factores:</a:t>
            </a:r>
          </a:p>
          <a:p>
            <a:pPr>
              <a:buNone/>
            </a:pP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	· La retórica</a:t>
            </a:r>
          </a:p>
          <a:p>
            <a:pPr>
              <a:buNone/>
            </a:pP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	· El “buen gusto”</a:t>
            </a:r>
          </a:p>
          <a:p>
            <a:pPr>
              <a:buNone/>
            </a:pP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· Criterio de antología: modelos a imitar para el “bien decir</a:t>
            </a: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”.</a:t>
            </a:r>
          </a:p>
          <a:p>
            <a:pPr>
              <a:buNone/>
            </a:pPr>
            <a:endParaRPr lang="es-ES" sz="2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FontTx/>
              <a:buChar char="-"/>
            </a:pP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Siglo XIX:</a:t>
            </a:r>
          </a:p>
          <a:p>
            <a:pPr>
              <a:buNone/>
            </a:pP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· Primera mitad: instrucción moral.</a:t>
            </a:r>
          </a:p>
          <a:p>
            <a:pPr>
              <a:buNone/>
            </a:pP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· Segunda mitad:   cultivo de la conciencia de “nacionalidad”.</a:t>
            </a:r>
          </a:p>
          <a:p>
            <a:pPr>
              <a:buNone/>
            </a:pP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· Criterio evolucionista:  evolución del “espíritu nacional”.</a:t>
            </a:r>
          </a:p>
          <a:p>
            <a:pPr>
              <a:buNone/>
            </a:pPr>
            <a:endParaRPr lang="es-ES" sz="2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Papel de la enseñanza de la literatura</a:t>
            </a:r>
            <a:b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Siglo XX y actualidad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Siglo XX:</a:t>
            </a:r>
          </a:p>
          <a:p>
            <a:pPr>
              <a:buNone/>
            </a:pP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. Hasta 1970: criterio humanista de la “biblioteca ideal”.</a:t>
            </a:r>
          </a:p>
          <a:p>
            <a:pPr>
              <a:buNone/>
            </a:pP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· Desde 1970: protagonismo absoluto del “comentario de texto</a:t>
            </a: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”.</a:t>
            </a:r>
          </a:p>
          <a:p>
            <a:pPr>
              <a:buNone/>
            </a:pPr>
            <a:endParaRPr lang="es-ES" sz="2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FontTx/>
              <a:buChar char="-"/>
            </a:pP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En la actualidad:</a:t>
            </a:r>
          </a:p>
          <a:p>
            <a:pPr>
              <a:buNone/>
            </a:pP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· Cognitivismo.</a:t>
            </a:r>
          </a:p>
          <a:p>
            <a:pPr>
              <a:buNone/>
            </a:pP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· Se vuelve a la lectura de obras.</a:t>
            </a:r>
          </a:p>
          <a:p>
            <a:pPr>
              <a:buNone/>
            </a:pPr>
            <a:r>
              <a:rPr lang="es-ES" sz="2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· Pero se trata de desarrollar la “competencia interpretativa”.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1. Formación de la persona</a:t>
            </a:r>
            <a:endParaRPr lang="es-E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a) Indisolublemente ligada a la construcción de la sociabilidad.</a:t>
            </a:r>
          </a:p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b) ¿De qué manera las generaciones anteriores y las contemporáneas han abordado la actividad humana a través del lenguaje?</a:t>
            </a:r>
            <a:endParaRPr lang="es-E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2. Diversidad social y cultural</a:t>
            </a:r>
            <a:endParaRPr lang="es-E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Analizamos el texto en su historia, por lo que tiene de distinto a nosotros.</a:t>
            </a:r>
          </a:p>
          <a:p>
            <a:pPr marL="514350" indent="-514350">
              <a:buAutoNum type="alphaLcParenR"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¿Qué cuestiones nos plantea el texto y cómo se han tratado a lo largo del tiempo?</a:t>
            </a:r>
          </a:p>
          <a:p>
            <a:pPr>
              <a:buNone/>
            </a:pPr>
            <a:endParaRPr lang="es-ES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</a:p>
          <a:p>
            <a:pPr>
              <a:buNone/>
            </a:pPr>
            <a:endParaRPr lang="es-E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3. Formación lingüística</a:t>
            </a:r>
            <a:endParaRPr lang="es-E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</a:t>
            </a: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a) ¿Qué tipo de estructuras gramaticales se ponen en juego en el texto?</a:t>
            </a:r>
          </a:p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b) ¿Nos permite trabajar alguna técnica de escritura?</a:t>
            </a:r>
          </a:p>
          <a:p>
            <a:pPr>
              <a:buNone/>
            </a:pPr>
            <a:endParaRPr lang="es-E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rgbClr val="000000"/>
      </a:lt1>
      <a:dk2>
        <a:srgbClr val="000000"/>
      </a:dk2>
      <a:lt2>
        <a:srgbClr val="0000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109</TotalTime>
  <Words>136</Words>
  <Application>Microsoft Office PowerPoint</Application>
  <PresentationFormat>Presentación en pantalla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Endecha a Guillén Peraza</vt:lpstr>
      <vt:lpstr>Papel de la enseñanza de la literatura Siglos XVIII y XIX</vt:lpstr>
      <vt:lpstr>Papel de la enseñanza de la literatura Siglo XX y actualidad</vt:lpstr>
      <vt:lpstr>1. Formación de la persona</vt:lpstr>
      <vt:lpstr>2. Diversidad social y cultural</vt:lpstr>
      <vt:lpstr>3. Formación lingüística</vt:lpstr>
    </vt:vector>
  </TitlesOfParts>
  <Company>Universidad de Jaén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Servicio de Informática</dc:creator>
  <cp:lastModifiedBy>Servicio de Informática</cp:lastModifiedBy>
  <cp:revision>14</cp:revision>
  <dcterms:created xsi:type="dcterms:W3CDTF">2012-04-17T11:41:21Z</dcterms:created>
  <dcterms:modified xsi:type="dcterms:W3CDTF">2012-04-18T16:10:03Z</dcterms:modified>
</cp:coreProperties>
</file>