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0101"/>
    <a:srgbClr val="8A0101"/>
    <a:srgbClr val="C2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63"/>
    <p:restoredTop sz="94648"/>
  </p:normalViewPr>
  <p:slideViewPr>
    <p:cSldViewPr snapToGrid="0" snapToObjects="1">
      <p:cViewPr varScale="1">
        <p:scale>
          <a:sx n="164" d="100"/>
          <a:sy n="164" d="100"/>
        </p:scale>
        <p:origin x="8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6308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6101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088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222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67338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5955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397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89142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19119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0709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01875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AF016-BC7B-1E40-9DCE-99792374FD02}" type="datetimeFigureOut">
              <a:rPr lang="es-ES_tradnl" smtClean="0"/>
              <a:t>12/4/21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6688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842" y="912675"/>
            <a:ext cx="3175000" cy="52197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447" y="14012"/>
            <a:ext cx="9817553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868" y="1055412"/>
            <a:ext cx="10575235" cy="2387600"/>
          </a:xfrm>
        </p:spPr>
        <p:txBody>
          <a:bodyPr>
            <a:normAutofit fontScale="90000"/>
          </a:bodyPr>
          <a:lstStyle/>
          <a:p>
            <a:r>
              <a:rPr lang="es-ES_tradnl" cap="small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Seminario 2:</a:t>
            </a:r>
            <a:br>
              <a:rPr lang="es-ES_tradnl" cap="small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</a:br>
            <a:r>
              <a:rPr lang="es-ES" cap="small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De Mamá Oca a Hugo </a:t>
            </a:r>
            <a:r>
              <a:rPr lang="es-ES" cap="small" dirty="0" err="1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Cabret</a:t>
            </a:r>
            <a:br>
              <a:rPr lang="es-ES_tradnl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</a:br>
            <a:r>
              <a:rPr lang="es-ES_tradnl" sz="5300" cap="small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El </a:t>
            </a:r>
            <a:r>
              <a:rPr lang="es-ES_tradnl" sz="5300" i="1" cap="small" dirty="0" err="1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qu</a:t>
            </a:r>
            <a:r>
              <a:rPr lang="es-ES" sz="5300" i="1" cap="small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é </a:t>
            </a:r>
            <a:r>
              <a:rPr lang="es-ES" sz="5300" cap="small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y el </a:t>
            </a:r>
            <a:r>
              <a:rPr lang="es-ES" sz="5300" i="1" cap="small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cómo </a:t>
            </a:r>
            <a:r>
              <a:rPr lang="es-ES" sz="5300" cap="small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del arte de narrar: </a:t>
            </a:r>
            <a:endParaRPr lang="es-ES_tradnl" sz="5300" cap="small" dirty="0">
              <a:solidFill>
                <a:srgbClr val="740101"/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4486" y="3602038"/>
            <a:ext cx="9144000" cy="2812015"/>
          </a:xfrm>
        </p:spPr>
        <p:txBody>
          <a:bodyPr>
            <a:noAutofit/>
          </a:bodyPr>
          <a:lstStyle/>
          <a:p>
            <a:endParaRPr lang="es-ES_tradnl" sz="3600" dirty="0"/>
          </a:p>
          <a:p>
            <a:r>
              <a:rPr lang="es-ES" sz="3600" dirty="0">
                <a:solidFill>
                  <a:schemeClr val="bg2">
                    <a:lumMod val="25000"/>
                  </a:schemeClr>
                </a:solidFill>
                <a:latin typeface="Baskerville" charset="0"/>
                <a:ea typeface="Baskerville" charset="0"/>
                <a:cs typeface="Baskerville" charset="0"/>
              </a:rPr>
              <a:t>El </a:t>
            </a:r>
            <a:r>
              <a:rPr lang="es-ES" sz="3600" i="1" dirty="0">
                <a:solidFill>
                  <a:schemeClr val="bg2">
                    <a:lumMod val="25000"/>
                  </a:schemeClr>
                </a:solidFill>
                <a:latin typeface="Baskerville" charset="0"/>
                <a:ea typeface="Baskerville" charset="0"/>
                <a:cs typeface="Baskerville" charset="0"/>
              </a:rPr>
              <a:t>cómo</a:t>
            </a:r>
          </a:p>
          <a:p>
            <a:r>
              <a:rPr lang="es-ES" sz="3600" dirty="0">
                <a:solidFill>
                  <a:schemeClr val="bg2">
                    <a:lumMod val="25000"/>
                  </a:schemeClr>
                </a:solidFill>
                <a:latin typeface="Baskerville" charset="0"/>
                <a:ea typeface="Baskerville" charset="0"/>
                <a:cs typeface="Baskerville" charset="0"/>
              </a:rPr>
              <a:t>(Que muy bien pudiera ser el </a:t>
            </a:r>
            <a:r>
              <a:rPr lang="es-ES" sz="3600" i="1" dirty="0">
                <a:solidFill>
                  <a:schemeClr val="bg2">
                    <a:lumMod val="25000"/>
                  </a:schemeClr>
                </a:solidFill>
                <a:latin typeface="Baskerville" charset="0"/>
                <a:ea typeface="Baskerville" charset="0"/>
                <a:cs typeface="Baskerville" charset="0"/>
              </a:rPr>
              <a:t>cómo demonios</a:t>
            </a:r>
            <a:r>
              <a:rPr lang="es-ES" sz="3600" dirty="0">
                <a:solidFill>
                  <a:schemeClr val="bg2">
                    <a:lumMod val="25000"/>
                  </a:schemeClr>
                </a:solidFill>
                <a:latin typeface="Baskerville" charset="0"/>
                <a:ea typeface="Baskerville" charset="0"/>
                <a:cs typeface="Baskerville" charset="0"/>
              </a:rPr>
              <a:t>)</a:t>
            </a:r>
            <a:endParaRPr lang="es-ES_tradnl" sz="3600" dirty="0">
              <a:solidFill>
                <a:schemeClr val="bg2">
                  <a:lumMod val="25000"/>
                </a:schemeClr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270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52400"/>
            <a:ext cx="5715000" cy="67056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5049" y="451908"/>
            <a:ext cx="10515600" cy="1325563"/>
          </a:xfrm>
        </p:spPr>
        <p:txBody>
          <a:bodyPr/>
          <a:lstStyle/>
          <a:p>
            <a:pPr algn="ctr"/>
            <a:r>
              <a:rPr lang="es-ES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Máquina para generar </a:t>
            </a:r>
            <a:br>
              <a:rPr lang="es-ES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</a:br>
            <a:r>
              <a:rPr lang="es-ES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binomios fantásticos</a:t>
            </a:r>
            <a:endParaRPr lang="es-ES_tradnl" b="1" dirty="0">
              <a:solidFill>
                <a:srgbClr val="740101"/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>
          <a:xfrm>
            <a:off x="166396" y="2044311"/>
            <a:ext cx="6066453" cy="101088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_tradnl" dirty="0" err="1">
                <a:latin typeface="Baskerville" charset="0"/>
                <a:ea typeface="Baskerville" charset="0"/>
                <a:cs typeface="Baskerville" charset="0"/>
              </a:rPr>
              <a:t>Seg</a:t>
            </a:r>
            <a:r>
              <a:rPr lang="es-ES" dirty="0" err="1">
                <a:latin typeface="Baskerville" charset="0"/>
                <a:ea typeface="Baskerville" charset="0"/>
                <a:cs typeface="Baskerville" charset="0"/>
              </a:rPr>
              <a:t>ún</a:t>
            </a:r>
            <a:r>
              <a:rPr lang="es-ES" dirty="0">
                <a:latin typeface="Baskerville" charset="0"/>
                <a:ea typeface="Baskerville" charset="0"/>
                <a:cs typeface="Baskerville" charset="0"/>
              </a:rPr>
              <a:t> las instrucciones de Gianni </a:t>
            </a:r>
            <a:r>
              <a:rPr lang="es-ES" dirty="0" err="1">
                <a:latin typeface="Baskerville" charset="0"/>
                <a:ea typeface="Baskerville" charset="0"/>
                <a:cs typeface="Baskerville" charset="0"/>
              </a:rPr>
              <a:t>Rodari</a:t>
            </a:r>
            <a:r>
              <a:rPr lang="es-ES" dirty="0">
                <a:latin typeface="Baskerville" charset="0"/>
                <a:ea typeface="Baskerville" charset="0"/>
                <a:cs typeface="Baskerville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Baskerville" charset="0"/>
                <a:ea typeface="Baskerville" charset="0"/>
                <a:cs typeface="Baskerville" charset="0"/>
              </a:rPr>
              <a:t>en su </a:t>
            </a:r>
            <a:r>
              <a:rPr lang="es-ES" i="1" dirty="0">
                <a:latin typeface="Baskerville" charset="0"/>
                <a:ea typeface="Baskerville" charset="0"/>
                <a:cs typeface="Baskerville" charset="0"/>
              </a:rPr>
              <a:t>Gramática de la fantasía.</a:t>
            </a:r>
            <a:endParaRPr lang="es-ES_tradnl" dirty="0"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581150" y="3505200"/>
            <a:ext cx="45366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Gianni </a:t>
            </a:r>
            <a:r>
              <a:rPr lang="es-ES_tradnl" sz="2400" b="1" dirty="0" err="1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Rodari</a:t>
            </a:r>
            <a:r>
              <a:rPr lang="es-ES_tradnl" sz="2400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 (1920-1980), por cierto, es </a:t>
            </a:r>
            <a:r>
              <a:rPr lang="es-ES" sz="2400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este señor de aquí</a:t>
            </a:r>
            <a:endParaRPr lang="es-ES_tradnl" sz="2400" b="1" dirty="0">
              <a:solidFill>
                <a:srgbClr val="740101"/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  <p:cxnSp>
        <p:nvCxnSpPr>
          <p:cNvPr id="10" name="Conector recto de flecha 9"/>
          <p:cNvCxnSpPr/>
          <p:nvPr/>
        </p:nvCxnSpPr>
        <p:spPr>
          <a:xfrm>
            <a:off x="2613349" y="5048250"/>
            <a:ext cx="3619500" cy="0"/>
          </a:xfrm>
          <a:prstGeom prst="straightConnector1">
            <a:avLst/>
          </a:prstGeom>
          <a:ln w="95250">
            <a:solidFill>
              <a:srgbClr val="74010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2736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 fontScale="90000"/>
          </a:bodyPr>
          <a:lstStyle/>
          <a:p>
            <a:r>
              <a:rPr lang="es-ES_tradnl" sz="3200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Buscamos en el Documento 5: </a:t>
            </a:r>
            <a:r>
              <a:rPr lang="es-ES_tradnl" sz="3200" b="1" i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Generando una atm</a:t>
            </a:r>
            <a:r>
              <a:rPr lang="es-ES" sz="3200" b="1" i="1" dirty="0" err="1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ósfera</a:t>
            </a:r>
            <a:r>
              <a:rPr lang="es-ES" sz="3200" b="1" i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 mediante la sinestesia.</a:t>
            </a:r>
            <a:endParaRPr lang="es-ES_tradnl" sz="3200" b="1" dirty="0">
              <a:solidFill>
                <a:srgbClr val="740101"/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443037"/>
            <a:ext cx="1695450" cy="76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000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La música</a:t>
            </a:r>
            <a:endParaRPr lang="es-ES_tradnl" sz="2000" b="1" dirty="0">
              <a:solidFill>
                <a:srgbClr val="740101"/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895600" y="1439861"/>
            <a:ext cx="8591550" cy="7651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_tradnl" sz="2000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Sobre este este texto escribimos uno de los elementos relacionados con el sentido del olfato, gusto, vista o tacto que tengamos en la tabla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85800" y="2501898"/>
            <a:ext cx="3848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Baskerville" charset="0"/>
                <a:ea typeface="Baskerville" charset="0"/>
                <a:cs typeface="Baskerville" charset="0"/>
              </a:rPr>
              <a:t>En este espacio unimos los dos elementos mediante una </a:t>
            </a:r>
            <a:r>
              <a:rPr lang="es-ES_tradnl" b="1" dirty="0" err="1">
                <a:latin typeface="Baskerville" charset="0"/>
                <a:ea typeface="Baskerville" charset="0"/>
                <a:cs typeface="Baskerville" charset="0"/>
              </a:rPr>
              <a:t>preposici</a:t>
            </a:r>
            <a:r>
              <a:rPr lang="es-ES" b="1" dirty="0" err="1">
                <a:latin typeface="Baskerville" charset="0"/>
                <a:ea typeface="Baskerville" charset="0"/>
                <a:cs typeface="Baskerville" charset="0"/>
              </a:rPr>
              <a:t>ón</a:t>
            </a:r>
            <a:endParaRPr lang="es-ES_tradnl" b="1" dirty="0"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85800" y="3821903"/>
            <a:ext cx="3848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Baskerville" charset="0"/>
                <a:ea typeface="Baskerville" charset="0"/>
                <a:cs typeface="Baskerville" charset="0"/>
              </a:rPr>
              <a:t>En este espacio unimos los dos elementos mediante una </a:t>
            </a:r>
            <a:r>
              <a:rPr lang="es-ES_tradnl" b="1" dirty="0" err="1">
                <a:latin typeface="Baskerville" charset="0"/>
                <a:ea typeface="Baskerville" charset="0"/>
                <a:cs typeface="Baskerville" charset="0"/>
              </a:rPr>
              <a:t>preposici</a:t>
            </a:r>
            <a:r>
              <a:rPr lang="es-ES" b="1" dirty="0" err="1">
                <a:latin typeface="Baskerville" charset="0"/>
                <a:ea typeface="Baskerville" charset="0"/>
                <a:cs typeface="Baskerville" charset="0"/>
              </a:rPr>
              <a:t>ón</a:t>
            </a:r>
            <a:r>
              <a:rPr lang="es-ES" b="1" dirty="0">
                <a:latin typeface="Baskerville" charset="0"/>
                <a:ea typeface="Baskerville" charset="0"/>
                <a:cs typeface="Baskerville" charset="0"/>
              </a:rPr>
              <a:t> distinta a la anterior</a:t>
            </a:r>
            <a:endParaRPr lang="es-ES_tradnl" b="1" dirty="0"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85800" y="5141909"/>
            <a:ext cx="3848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Baskerville" charset="0"/>
                <a:ea typeface="Baskerville" charset="0"/>
                <a:cs typeface="Baskerville" charset="0"/>
              </a:rPr>
              <a:t>En este espacio unimos los dos elementos mediante una </a:t>
            </a:r>
            <a:r>
              <a:rPr lang="es-ES_tradnl" b="1" dirty="0" err="1">
                <a:latin typeface="Baskerville" charset="0"/>
                <a:ea typeface="Baskerville" charset="0"/>
                <a:cs typeface="Baskerville" charset="0"/>
              </a:rPr>
              <a:t>preposici</a:t>
            </a:r>
            <a:r>
              <a:rPr lang="es-ES" b="1" dirty="0" err="1">
                <a:latin typeface="Baskerville" charset="0"/>
                <a:ea typeface="Baskerville" charset="0"/>
                <a:cs typeface="Baskerville" charset="0"/>
              </a:rPr>
              <a:t>ón</a:t>
            </a:r>
            <a:r>
              <a:rPr lang="es-ES" b="1" dirty="0">
                <a:latin typeface="Baskerville" charset="0"/>
                <a:ea typeface="Baskerville" charset="0"/>
                <a:cs typeface="Baskerville" charset="0"/>
              </a:rPr>
              <a:t> distinta a las dos anteriores</a:t>
            </a:r>
            <a:endParaRPr lang="es-ES_tradnl" b="1" dirty="0"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686300" y="2594230"/>
            <a:ext cx="7181850" cy="377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dirty="0">
                <a:latin typeface="Baskerville" charset="0"/>
                <a:ea typeface="Baskerville" charset="0"/>
                <a:cs typeface="Baskerville" charset="0"/>
              </a:rPr>
              <a:t>Por </a:t>
            </a:r>
            <a:r>
              <a:rPr lang="es-ES" dirty="0">
                <a:latin typeface="Baskerville" charset="0"/>
                <a:ea typeface="Baskerville" charset="0"/>
                <a:cs typeface="Baskerville" charset="0"/>
              </a:rPr>
              <a:t>último, este texto lo sustituimos por la historia.</a:t>
            </a:r>
            <a:endParaRPr lang="es-ES_tradnl" dirty="0">
              <a:latin typeface="Baskerville" charset="0"/>
              <a:ea typeface="Baskerville" charset="0"/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38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162</Words>
  <Application>Microsoft Macintosh PowerPoint</Application>
  <PresentationFormat>Panorámica</PresentationFormat>
  <Paragraphs>15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Baskerville</vt:lpstr>
      <vt:lpstr>Calibri</vt:lpstr>
      <vt:lpstr>Calibri Light</vt:lpstr>
      <vt:lpstr>Tema de Office</vt:lpstr>
      <vt:lpstr>Seminario 2: De Mamá Oca a Hugo Cabret El qué y el cómo del arte de narrar: </vt:lpstr>
      <vt:lpstr>Máquina para generar  binomios fantásticos</vt:lpstr>
      <vt:lpstr>Buscamos en el Documento 5: Generando una atmósfera mediante la sinestesia.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Seminario 1: El qué y el cómo del arte de narrar:  de Mamá Oca a Hugo Cabret</dc:title>
  <dc:creator>Usuario de Microsoft Office</dc:creator>
  <cp:lastModifiedBy>Juan García Única</cp:lastModifiedBy>
  <cp:revision>17</cp:revision>
  <dcterms:created xsi:type="dcterms:W3CDTF">2017-02-27T19:47:24Z</dcterms:created>
  <dcterms:modified xsi:type="dcterms:W3CDTF">2021-04-12T20:24:08Z</dcterms:modified>
</cp:coreProperties>
</file>